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6858000" cx="12192000"/>
  <p:notesSz cx="6858000" cy="9144000"/>
  <p:embeddedFontLst>
    <p:embeddedFont>
      <p:font typeface="Noto Sans Medium"/>
      <p:regular r:id="rId22"/>
      <p:bold r:id="rId23"/>
      <p:italic r:id="rId24"/>
      <p:boldItalic r:id="rId25"/>
    </p:embeddedFont>
    <p:embeddedFont>
      <p:font typeface="Noto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710">
          <p15:clr>
            <a:srgbClr val="A4A3A4"/>
          </p15:clr>
        </p15:guide>
        <p15:guide id="4" pos="6970">
          <p15:clr>
            <a:srgbClr val="A4A3A4"/>
          </p15:clr>
        </p15:guide>
      </p15:sldGuideLst>
    </p:ext>
    <p:ext uri="GoogleSlidesCustomDataVersion2">
      <go:slidesCustomData xmlns:go="http://customooxmlschemas.google.com/" r:id="rId30" roundtripDataSignature="AMtx7minnCahjVZKAdO6b7H/TbNULs1+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485C801-317A-4C3C-A542-32444239BB10}">
  <a:tblStyle styleId="{9485C801-317A-4C3C-A542-32444239BB10}" styleName="Table_0"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fill>
          <a:solidFill>
            <a:srgbClr val="4472C4">
              <a:alpha val="20000"/>
            </a:srgbClr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4472C4">
              <a:alpha val="20000"/>
            </a:srgbClr>
          </a:solidFill>
        </a:fill>
      </a:tcStyle>
    </a:band1V>
    <a:band2V>
      <a:tcTxStyle b="off" i="off"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 b="off" i="off"/>
    </a:seCell>
    <a:swCell>
      <a:tcTxStyle b="off" i="off"/>
    </a:swCell>
    <a:firstRow>
      <a:tcTxStyle b="on" i="off"/>
      <a:tcStyle>
        <a:tcBdr>
          <a:bottom>
            <a:ln cap="flat" cmpd="sng" w="254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710"/>
        <p:guide pos="697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NotoSansMedium-regular.fntdata"/><Relationship Id="rId21" Type="http://schemas.openxmlformats.org/officeDocument/2006/relationships/slide" Target="slides/slide15.xml"/><Relationship Id="rId24" Type="http://schemas.openxmlformats.org/officeDocument/2006/relationships/font" Target="fonts/NotoSansMedium-italic.fntdata"/><Relationship Id="rId23" Type="http://schemas.openxmlformats.org/officeDocument/2006/relationships/font" Target="fonts/NotoSans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otoSans-regular.fntdata"/><Relationship Id="rId25" Type="http://schemas.openxmlformats.org/officeDocument/2006/relationships/font" Target="fonts/NotoSansMedium-boldItalic.fntdata"/><Relationship Id="rId28" Type="http://schemas.openxmlformats.org/officeDocument/2006/relationships/font" Target="fonts/NotoSans-italic.fntdata"/><Relationship Id="rId27" Type="http://schemas.openxmlformats.org/officeDocument/2006/relationships/font" Target="fonts/NotoSans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NotoSa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9" name="Google Shape;11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cc14811cd2_3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2cc14811cd2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주소 안 데이터 크기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cc14811cd2_3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2cc14811cd2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따라서 저희는 ai ~~~프로젝트와 탄소!~`~제작할 것입니다.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cbea860420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2cbea86042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cc14811cd2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2cc14811cd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c392900d6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5" name="Google Shape;255;g2c392900d67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2" name="Google Shape;262;p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cbea860420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2cbea86042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따라서 저희는 ai ~~~프로젝트와 탄소!~`~제작할 것입니다.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cbea860420_0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2cbea86042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크롤러에 넣기 위한 500개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cc14811cd2_3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2cc14811cd2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따라서 저희는 ai ~~~프로젝트와 탄소!~`~제작할 것입니다.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cc14811cd2_3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2cc14811cd2_3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따라서 저희는 ai ~~~프로젝트와 탄소!~`~제작할 것입니다.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cbea860420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cbea86042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따라서 저희는 ai ~~~프로젝트와 탄소!~`~제작할 것입니다.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cc14811cd2_5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2cc14811cd2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따라서 저희는 ai ~~~프로젝트와 탄소!~`~제작할 것입니다.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cc14811cd2_3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2cc14811cd2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따라서 저희는 ai ~~~프로젝트와 탄소!~`~제작할 것입니다.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b="0" i="0" sz="6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5" name="Google Shape;15;p21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6" name="Google Shape;16;p21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3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4" name="Google Shape;94;p3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5" name="Google Shape;95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6" name="Google Shape;96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7" name="Google Shape;97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3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3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2" name="Google Shape;102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3" name="Google Shape;103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4" name="Google Shape;104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3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8" name="Google Shape;108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9" name="Google Shape;109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0" name="Google Shape;110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Google Shape;113;p3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4" name="Google Shape;114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5" name="Google Shape;115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6" name="Google Shape;116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9" name="Google Shape;1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20" name="Google Shape;2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>
  <p:cSld name="구역 머리글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23;p24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4" name="Google Shape;24;p24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bg>
      <p:bgPr>
        <a:solidFill>
          <a:schemeClr val="accent4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잔디, 자연, 꽃, 식물이(가) 표시된 사진&#10;&#10;자동 생성된 설명" id="26" name="Google Shape;2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789" y="885463"/>
            <a:ext cx="12203579" cy="59725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2"/>
          <p:cNvSpPr/>
          <p:nvPr/>
        </p:nvSpPr>
        <p:spPr>
          <a:xfrm flipH="1" rot="10800000">
            <a:off x="-11579" y="0"/>
            <a:ext cx="12203579" cy="4514125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8" name="Google Shape;28;p22"/>
          <p:cNvCxnSpPr/>
          <p:nvPr/>
        </p:nvCxnSpPr>
        <p:spPr>
          <a:xfrm>
            <a:off x="6095999" y="5231047"/>
            <a:ext cx="0" cy="387752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lg" w="lg" type="stealth"/>
          </a:ln>
        </p:spPr>
      </p:cxnSp>
      <p:grpSp>
        <p:nvGrpSpPr>
          <p:cNvPr id="29" name="Google Shape;29;p22"/>
          <p:cNvGrpSpPr/>
          <p:nvPr/>
        </p:nvGrpSpPr>
        <p:grpSpPr>
          <a:xfrm>
            <a:off x="1129146" y="4146629"/>
            <a:ext cx="669704" cy="734994"/>
            <a:chOff x="1261440" y="1189954"/>
            <a:chExt cx="1012368" cy="1111064"/>
          </a:xfrm>
        </p:grpSpPr>
        <p:sp>
          <p:nvSpPr>
            <p:cNvPr id="30" name="Google Shape;30;p22"/>
            <p:cNvSpPr/>
            <p:nvPr/>
          </p:nvSpPr>
          <p:spPr>
            <a:xfrm flipH="1">
              <a:off x="1261440" y="1189954"/>
              <a:ext cx="1012368" cy="1111064"/>
            </a:xfrm>
            <a:custGeom>
              <a:rect b="b" l="l" r="r" t="t"/>
              <a:pathLst>
                <a:path extrusionOk="0" h="1631940" w="1486974">
                  <a:moveTo>
                    <a:pt x="36836" y="408234"/>
                  </a:moveTo>
                  <a:cubicBezTo>
                    <a:pt x="-23660" y="513016"/>
                    <a:pt x="-7074" y="645769"/>
                    <a:pt x="67782" y="761722"/>
                  </a:cubicBezTo>
                  <a:lnTo>
                    <a:pt x="109755" y="816219"/>
                  </a:lnTo>
                  <a:lnTo>
                    <a:pt x="67782" y="870716"/>
                  </a:lnTo>
                  <a:cubicBezTo>
                    <a:pt x="-7074" y="986670"/>
                    <a:pt x="-23660" y="1119422"/>
                    <a:pt x="36836" y="1224204"/>
                  </a:cubicBezTo>
                  <a:cubicBezTo>
                    <a:pt x="97332" y="1328986"/>
                    <a:pt x="220592" y="1380999"/>
                    <a:pt x="358438" y="1374149"/>
                  </a:cubicBezTo>
                  <a:lnTo>
                    <a:pt x="426311" y="1365089"/>
                  </a:lnTo>
                  <a:lnTo>
                    <a:pt x="452400" y="1428396"/>
                  </a:lnTo>
                  <a:cubicBezTo>
                    <a:pt x="515391" y="1551200"/>
                    <a:pt x="622065" y="1631940"/>
                    <a:pt x="743057" y="1631940"/>
                  </a:cubicBezTo>
                  <a:cubicBezTo>
                    <a:pt x="864049" y="1631940"/>
                    <a:pt x="970723" y="1551200"/>
                    <a:pt x="1033714" y="1428396"/>
                  </a:cubicBezTo>
                  <a:lnTo>
                    <a:pt x="1059848" y="1364980"/>
                  </a:lnTo>
                  <a:lnTo>
                    <a:pt x="1128535" y="1374149"/>
                  </a:lnTo>
                  <a:cubicBezTo>
                    <a:pt x="1266382" y="1380999"/>
                    <a:pt x="1389642" y="1328986"/>
                    <a:pt x="1450138" y="1224204"/>
                  </a:cubicBezTo>
                  <a:cubicBezTo>
                    <a:pt x="1510634" y="1119422"/>
                    <a:pt x="1494048" y="986670"/>
                    <a:pt x="1419192" y="870716"/>
                  </a:cubicBezTo>
                  <a:lnTo>
                    <a:pt x="1377219" y="816219"/>
                  </a:lnTo>
                  <a:lnTo>
                    <a:pt x="1419192" y="761722"/>
                  </a:lnTo>
                  <a:cubicBezTo>
                    <a:pt x="1494048" y="645769"/>
                    <a:pt x="1510634" y="513016"/>
                    <a:pt x="1450138" y="408234"/>
                  </a:cubicBezTo>
                  <a:cubicBezTo>
                    <a:pt x="1389642" y="303452"/>
                    <a:pt x="1266382" y="251440"/>
                    <a:pt x="1128535" y="258290"/>
                  </a:cubicBezTo>
                  <a:lnTo>
                    <a:pt x="1060043" y="267433"/>
                  </a:lnTo>
                  <a:lnTo>
                    <a:pt x="1033714" y="203544"/>
                  </a:lnTo>
                  <a:cubicBezTo>
                    <a:pt x="970723" y="80740"/>
                    <a:pt x="864049" y="0"/>
                    <a:pt x="743057" y="0"/>
                  </a:cubicBezTo>
                  <a:cubicBezTo>
                    <a:pt x="622065" y="0"/>
                    <a:pt x="515391" y="80740"/>
                    <a:pt x="452400" y="203544"/>
                  </a:cubicBezTo>
                  <a:lnTo>
                    <a:pt x="426116" y="267324"/>
                  </a:lnTo>
                  <a:lnTo>
                    <a:pt x="358438" y="258290"/>
                  </a:lnTo>
                  <a:cubicBezTo>
                    <a:pt x="220592" y="251440"/>
                    <a:pt x="97332" y="303452"/>
                    <a:pt x="36836" y="4082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1" name="Google Shape;31;p22"/>
            <p:cNvSpPr/>
            <p:nvPr/>
          </p:nvSpPr>
          <p:spPr>
            <a:xfrm>
              <a:off x="1620558" y="1598420"/>
              <a:ext cx="294132" cy="29413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2" name="Google Shape;32;p22"/>
          <p:cNvSpPr/>
          <p:nvPr/>
        </p:nvSpPr>
        <p:spPr>
          <a:xfrm>
            <a:off x="0" y="0"/>
            <a:ext cx="12192000" cy="190876"/>
          </a:xfrm>
          <a:prstGeom prst="rect">
            <a:avLst/>
          </a:prstGeom>
          <a:solidFill>
            <a:schemeClr val="accent3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3" name="Google Shape;33;p22"/>
          <p:cNvGrpSpPr/>
          <p:nvPr/>
        </p:nvGrpSpPr>
        <p:grpSpPr>
          <a:xfrm>
            <a:off x="9782508" y="5550405"/>
            <a:ext cx="1095269" cy="815310"/>
            <a:chOff x="9782508" y="5512731"/>
            <a:chExt cx="1095269" cy="815310"/>
          </a:xfrm>
        </p:grpSpPr>
        <p:grpSp>
          <p:nvGrpSpPr>
            <p:cNvPr id="34" name="Google Shape;34;p22"/>
            <p:cNvGrpSpPr/>
            <p:nvPr/>
          </p:nvGrpSpPr>
          <p:grpSpPr>
            <a:xfrm flipH="1">
              <a:off x="10457224" y="5512731"/>
              <a:ext cx="420553" cy="815310"/>
              <a:chOff x="7852354" y="-1072560"/>
              <a:chExt cx="1922402" cy="3726880"/>
            </a:xfrm>
          </p:grpSpPr>
          <p:grpSp>
            <p:nvGrpSpPr>
              <p:cNvPr id="35" name="Google Shape;35;p22"/>
              <p:cNvGrpSpPr/>
              <p:nvPr/>
            </p:nvGrpSpPr>
            <p:grpSpPr>
              <a:xfrm>
                <a:off x="7852354" y="-1072560"/>
                <a:ext cx="1922402" cy="3066647"/>
                <a:chOff x="7852354" y="-1072560"/>
                <a:chExt cx="1922402" cy="3066647"/>
              </a:xfrm>
            </p:grpSpPr>
            <p:sp>
              <p:nvSpPr>
                <p:cNvPr id="36" name="Google Shape;36;p22"/>
                <p:cNvSpPr/>
                <p:nvPr/>
              </p:nvSpPr>
              <p:spPr>
                <a:xfrm>
                  <a:off x="8653597" y="-978614"/>
                  <a:ext cx="319917" cy="1199273"/>
                </a:xfrm>
                <a:custGeom>
                  <a:rect b="b" l="l" r="r" t="t"/>
                  <a:pathLst>
                    <a:path extrusionOk="0" h="1199273" w="319917">
                      <a:moveTo>
                        <a:pt x="159959" y="0"/>
                      </a:moveTo>
                      <a:lnTo>
                        <a:pt x="221893" y="114105"/>
                      </a:lnTo>
                      <a:cubicBezTo>
                        <a:pt x="285013" y="263338"/>
                        <a:pt x="319917" y="427411"/>
                        <a:pt x="319917" y="599636"/>
                      </a:cubicBezTo>
                      <a:cubicBezTo>
                        <a:pt x="319917" y="771861"/>
                        <a:pt x="285013" y="935934"/>
                        <a:pt x="221893" y="1085167"/>
                      </a:cubicBezTo>
                      <a:lnTo>
                        <a:pt x="159959" y="1199273"/>
                      </a:lnTo>
                      <a:lnTo>
                        <a:pt x="98024" y="1085167"/>
                      </a:lnTo>
                      <a:cubicBezTo>
                        <a:pt x="34904" y="935934"/>
                        <a:pt x="0" y="771861"/>
                        <a:pt x="0" y="599636"/>
                      </a:cubicBezTo>
                      <a:cubicBezTo>
                        <a:pt x="0" y="427411"/>
                        <a:pt x="34904" y="263338"/>
                        <a:pt x="98024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" name="Google Shape;37;p22"/>
                <p:cNvSpPr/>
                <p:nvPr/>
              </p:nvSpPr>
              <p:spPr>
                <a:xfrm rot="2700000">
                  <a:off x="8133884" y="-791031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8" name="Google Shape;38;p22"/>
                <p:cNvSpPr/>
                <p:nvPr/>
              </p:nvSpPr>
              <p:spPr>
                <a:xfrm rot="2700000">
                  <a:off x="8133884" y="-218909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9" name="Google Shape;39;p22"/>
                <p:cNvSpPr/>
                <p:nvPr/>
              </p:nvSpPr>
              <p:spPr>
                <a:xfrm rot="2700000">
                  <a:off x="8133884" y="353214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cxnSp>
            <p:nvCxnSpPr>
              <p:cNvPr id="40" name="Google Shape;40;p22"/>
              <p:cNvCxnSpPr/>
              <p:nvPr/>
            </p:nvCxnSpPr>
            <p:spPr>
              <a:xfrm>
                <a:off x="8813555" y="-399823"/>
                <a:ext cx="0" cy="3054143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41" name="Google Shape;41;p22"/>
            <p:cNvGrpSpPr/>
            <p:nvPr/>
          </p:nvGrpSpPr>
          <p:grpSpPr>
            <a:xfrm flipH="1">
              <a:off x="9782508" y="5512731"/>
              <a:ext cx="420553" cy="815310"/>
              <a:chOff x="7852354" y="-1072560"/>
              <a:chExt cx="1922402" cy="3726880"/>
            </a:xfrm>
          </p:grpSpPr>
          <p:grpSp>
            <p:nvGrpSpPr>
              <p:cNvPr id="42" name="Google Shape;42;p22"/>
              <p:cNvGrpSpPr/>
              <p:nvPr/>
            </p:nvGrpSpPr>
            <p:grpSpPr>
              <a:xfrm>
                <a:off x="7852354" y="-1072560"/>
                <a:ext cx="1922402" cy="3066647"/>
                <a:chOff x="7852354" y="-1072560"/>
                <a:chExt cx="1922402" cy="3066647"/>
              </a:xfrm>
            </p:grpSpPr>
            <p:sp>
              <p:nvSpPr>
                <p:cNvPr id="43" name="Google Shape;43;p22"/>
                <p:cNvSpPr/>
                <p:nvPr/>
              </p:nvSpPr>
              <p:spPr>
                <a:xfrm>
                  <a:off x="8653597" y="-978614"/>
                  <a:ext cx="319917" cy="1199273"/>
                </a:xfrm>
                <a:custGeom>
                  <a:rect b="b" l="l" r="r" t="t"/>
                  <a:pathLst>
                    <a:path extrusionOk="0" h="1199273" w="319917">
                      <a:moveTo>
                        <a:pt x="159959" y="0"/>
                      </a:moveTo>
                      <a:lnTo>
                        <a:pt x="221893" y="114105"/>
                      </a:lnTo>
                      <a:cubicBezTo>
                        <a:pt x="285013" y="263338"/>
                        <a:pt x="319917" y="427411"/>
                        <a:pt x="319917" y="599636"/>
                      </a:cubicBezTo>
                      <a:cubicBezTo>
                        <a:pt x="319917" y="771861"/>
                        <a:pt x="285013" y="935934"/>
                        <a:pt x="221893" y="1085167"/>
                      </a:cubicBezTo>
                      <a:lnTo>
                        <a:pt x="159959" y="1199273"/>
                      </a:lnTo>
                      <a:lnTo>
                        <a:pt x="98024" y="1085167"/>
                      </a:lnTo>
                      <a:cubicBezTo>
                        <a:pt x="34904" y="935934"/>
                        <a:pt x="0" y="771861"/>
                        <a:pt x="0" y="599636"/>
                      </a:cubicBezTo>
                      <a:cubicBezTo>
                        <a:pt x="0" y="427411"/>
                        <a:pt x="34904" y="263338"/>
                        <a:pt x="98024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4" name="Google Shape;44;p22"/>
                <p:cNvSpPr/>
                <p:nvPr/>
              </p:nvSpPr>
              <p:spPr>
                <a:xfrm rot="2700000">
                  <a:off x="8133884" y="-791031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45;p22"/>
                <p:cNvSpPr/>
                <p:nvPr/>
              </p:nvSpPr>
              <p:spPr>
                <a:xfrm rot="2700000">
                  <a:off x="8133884" y="-218909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" name="Google Shape;46;p22"/>
                <p:cNvSpPr/>
                <p:nvPr/>
              </p:nvSpPr>
              <p:spPr>
                <a:xfrm rot="2700000">
                  <a:off x="8133884" y="353214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cxnSp>
            <p:nvCxnSpPr>
              <p:cNvPr id="47" name="Google Shape;47;p22"/>
              <p:cNvCxnSpPr/>
              <p:nvPr/>
            </p:nvCxnSpPr>
            <p:spPr>
              <a:xfrm>
                <a:off x="8813555" y="-399823"/>
                <a:ext cx="0" cy="3054143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grpSp>
        <p:nvGrpSpPr>
          <p:cNvPr id="48" name="Google Shape;48;p22"/>
          <p:cNvGrpSpPr/>
          <p:nvPr/>
        </p:nvGrpSpPr>
        <p:grpSpPr>
          <a:xfrm>
            <a:off x="222715" y="902785"/>
            <a:ext cx="11746571" cy="2597070"/>
            <a:chOff x="-114014" y="1172290"/>
            <a:chExt cx="11746571" cy="2597070"/>
          </a:xfrm>
        </p:grpSpPr>
        <p:sp>
          <p:nvSpPr>
            <p:cNvPr id="49" name="Google Shape;49;p22"/>
            <p:cNvSpPr/>
            <p:nvPr/>
          </p:nvSpPr>
          <p:spPr>
            <a:xfrm>
              <a:off x="10376201" y="1886975"/>
              <a:ext cx="1256356" cy="631212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0" name="Google Shape;50;p22"/>
            <p:cNvSpPr/>
            <p:nvPr/>
          </p:nvSpPr>
          <p:spPr>
            <a:xfrm>
              <a:off x="7909800" y="1172290"/>
              <a:ext cx="922484" cy="463470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1" name="Google Shape;51;p22"/>
            <p:cNvSpPr/>
            <p:nvPr/>
          </p:nvSpPr>
          <p:spPr>
            <a:xfrm>
              <a:off x="2215973" y="2289547"/>
              <a:ext cx="1256356" cy="631212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2" name="Google Shape;52;p22"/>
            <p:cNvSpPr/>
            <p:nvPr/>
          </p:nvSpPr>
          <p:spPr>
            <a:xfrm>
              <a:off x="-114014" y="3295312"/>
              <a:ext cx="943538" cy="474048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53" name="Google Shape;53;p22"/>
          <p:cNvGrpSpPr/>
          <p:nvPr/>
        </p:nvGrpSpPr>
        <p:grpSpPr>
          <a:xfrm>
            <a:off x="10877835" y="1323555"/>
            <a:ext cx="307662" cy="662214"/>
            <a:chOff x="10822038" y="1463963"/>
            <a:chExt cx="435262" cy="936864"/>
          </a:xfrm>
        </p:grpSpPr>
        <p:grpSp>
          <p:nvGrpSpPr>
            <p:cNvPr id="54" name="Google Shape;54;p22"/>
            <p:cNvGrpSpPr/>
            <p:nvPr/>
          </p:nvGrpSpPr>
          <p:grpSpPr>
            <a:xfrm>
              <a:off x="10822038" y="1965565"/>
              <a:ext cx="435262" cy="435262"/>
              <a:chOff x="4188534" y="4651521"/>
              <a:chExt cx="1604168" cy="1604168"/>
            </a:xfrm>
          </p:grpSpPr>
          <p:sp>
            <p:nvSpPr>
              <p:cNvPr id="55" name="Google Shape;55;p22"/>
              <p:cNvSpPr/>
              <p:nvPr/>
            </p:nvSpPr>
            <p:spPr>
              <a:xfrm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6" name="Google Shape;56;p22"/>
              <p:cNvSpPr/>
              <p:nvPr/>
            </p:nvSpPr>
            <p:spPr>
              <a:xfrm rot="2700000"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57" name="Google Shape;57;p22"/>
            <p:cNvGrpSpPr/>
            <p:nvPr/>
          </p:nvGrpSpPr>
          <p:grpSpPr>
            <a:xfrm>
              <a:off x="10822038" y="1463963"/>
              <a:ext cx="435262" cy="435262"/>
              <a:chOff x="4188534" y="4651521"/>
              <a:chExt cx="1604168" cy="1604168"/>
            </a:xfrm>
          </p:grpSpPr>
          <p:sp>
            <p:nvSpPr>
              <p:cNvPr id="58" name="Google Shape;58;p22"/>
              <p:cNvSpPr/>
              <p:nvPr/>
            </p:nvSpPr>
            <p:spPr>
              <a:xfrm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9" name="Google Shape;59;p22"/>
              <p:cNvSpPr/>
              <p:nvPr/>
            </p:nvSpPr>
            <p:spPr>
              <a:xfrm rot="2700000"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60" name="Google Shape;60;p22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accen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chemeClr val="accen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1" name="Google Shape;61;p22"/>
          <p:cNvSpPr/>
          <p:nvPr/>
        </p:nvSpPr>
        <p:spPr>
          <a:xfrm>
            <a:off x="0" y="-451413"/>
            <a:ext cx="12191999" cy="7309413"/>
          </a:xfrm>
          <a:prstGeom prst="frame">
            <a:avLst>
              <a:gd fmla="val 1167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구역 머리글">
  <p:cSld name="1_구역 머리글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64;p25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5" name="Google Shape;65;p25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구역 머리글">
  <p:cSld name="2_구역 머리글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6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8" name="Google Shape;68;p26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9" name="Google Shape;69;p26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>
  <p:cSld name="콘텐츠 2개">
    <p:bg>
      <p:bgPr>
        <a:solidFill>
          <a:schemeClr val="accent2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꽃, 식물, 데이지이(가) 표시된 사진&#10;&#10;자동 생성된 설명" id="71" name="Google Shape;71;p27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27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chemeClr val="l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grpSp>
        <p:nvGrpSpPr>
          <p:cNvPr id="73" name="Google Shape;73;p27"/>
          <p:cNvGrpSpPr/>
          <p:nvPr/>
        </p:nvGrpSpPr>
        <p:grpSpPr>
          <a:xfrm>
            <a:off x="11416557" y="421029"/>
            <a:ext cx="216000" cy="144000"/>
            <a:chOff x="11685270" y="508740"/>
            <a:chExt cx="285750" cy="232410"/>
          </a:xfrm>
        </p:grpSpPr>
        <p:cxnSp>
          <p:nvCxnSpPr>
            <p:cNvPr id="74" name="Google Shape;74;p27"/>
            <p:cNvCxnSpPr/>
            <p:nvPr/>
          </p:nvCxnSpPr>
          <p:spPr>
            <a:xfrm>
              <a:off x="11685270" y="50874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" name="Google Shape;75;p27"/>
            <p:cNvCxnSpPr/>
            <p:nvPr/>
          </p:nvCxnSpPr>
          <p:spPr>
            <a:xfrm>
              <a:off x="11685270" y="74115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" name="Google Shape;76;p27"/>
            <p:cNvCxnSpPr/>
            <p:nvPr/>
          </p:nvCxnSpPr>
          <p:spPr>
            <a:xfrm>
              <a:off x="11765280" y="624945"/>
              <a:ext cx="20574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0" name="Google Shape;80;p2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1" name="Google Shape;81;p2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2" name="Google Shape;82;p2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3" name="Google Shape;83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4" name="Google Shape;84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5" name="Google Shape;85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9" name="Google Shape;8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0" name="Google Shape;9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20"/>
          <p:cNvGrpSpPr/>
          <p:nvPr/>
        </p:nvGrpSpPr>
        <p:grpSpPr>
          <a:xfrm>
            <a:off x="-1203767" y="0"/>
            <a:ext cx="1064871" cy="1446835"/>
            <a:chOff x="-919762" y="207390"/>
            <a:chExt cx="363001" cy="1081667"/>
          </a:xfrm>
        </p:grpSpPr>
        <p:sp>
          <p:nvSpPr>
            <p:cNvPr id="7" name="Google Shape;7;p20"/>
            <p:cNvSpPr/>
            <p:nvPr/>
          </p:nvSpPr>
          <p:spPr>
            <a:xfrm>
              <a:off x="-914400" y="501129"/>
              <a:ext cx="357639" cy="200449"/>
            </a:xfrm>
            <a:prstGeom prst="rect">
              <a:avLst/>
            </a:prstGeom>
            <a:solidFill>
              <a:srgbClr val="FF6A6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8;p20"/>
            <p:cNvSpPr/>
            <p:nvPr/>
          </p:nvSpPr>
          <p:spPr>
            <a:xfrm>
              <a:off x="-914400" y="207390"/>
              <a:ext cx="357639" cy="200449"/>
            </a:xfrm>
            <a:prstGeom prst="rect">
              <a:avLst/>
            </a:prstGeom>
            <a:solidFill>
              <a:srgbClr val="5BAD5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" name="Google Shape;9;p20"/>
            <p:cNvSpPr/>
            <p:nvPr/>
          </p:nvSpPr>
          <p:spPr>
            <a:xfrm>
              <a:off x="-919762" y="794868"/>
              <a:ext cx="357639" cy="200449"/>
            </a:xfrm>
            <a:prstGeom prst="rect">
              <a:avLst/>
            </a:prstGeom>
            <a:solidFill>
              <a:srgbClr val="FDC43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" name="Google Shape;10;p20"/>
            <p:cNvSpPr/>
            <p:nvPr/>
          </p:nvSpPr>
          <p:spPr>
            <a:xfrm>
              <a:off x="-919762" y="1088608"/>
              <a:ext cx="357639" cy="2004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무료 녹색 잎이 많은 식물 스톡 사진" id="121" name="Google Shape;121;p1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"/>
          <p:cNvSpPr/>
          <p:nvPr/>
        </p:nvSpPr>
        <p:spPr>
          <a:xfrm>
            <a:off x="0" y="552449"/>
            <a:ext cx="5219700" cy="5810251"/>
          </a:xfrm>
          <a:prstGeom prst="rect">
            <a:avLst/>
          </a:prstGeom>
          <a:solidFill>
            <a:srgbClr val="11512C">
              <a:alpha val="9450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p1"/>
          <p:cNvSpPr txBox="1"/>
          <p:nvPr/>
        </p:nvSpPr>
        <p:spPr>
          <a:xfrm>
            <a:off x="295275" y="1895534"/>
            <a:ext cx="733425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"/>
          <p:cNvSpPr txBox="1"/>
          <p:nvPr/>
        </p:nvSpPr>
        <p:spPr>
          <a:xfrm>
            <a:off x="628650" y="1738371"/>
            <a:ext cx="4000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Carbon-Free</a:t>
            </a:r>
            <a:endParaRPr b="1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탄소 줄이기 프로젝트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"/>
          <p:cNvSpPr txBox="1"/>
          <p:nvPr/>
        </p:nvSpPr>
        <p:spPr>
          <a:xfrm>
            <a:off x="628650" y="3343334"/>
            <a:ext cx="63342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2143736 이준원</a:t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2143922 김화영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2019206 오승연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" name="Google Shape;126;p1"/>
          <p:cNvCxnSpPr/>
          <p:nvPr/>
        </p:nvCxnSpPr>
        <p:spPr>
          <a:xfrm>
            <a:off x="0" y="1075786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7" name="Google Shape;127;p1"/>
          <p:cNvCxnSpPr/>
          <p:nvPr/>
        </p:nvCxnSpPr>
        <p:spPr>
          <a:xfrm>
            <a:off x="0" y="3056986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8" name="Google Shape;128;p1"/>
          <p:cNvCxnSpPr/>
          <p:nvPr/>
        </p:nvCxnSpPr>
        <p:spPr>
          <a:xfrm>
            <a:off x="0" y="5714461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9" name="Google Shape;129;p1"/>
          <p:cNvCxnSpPr/>
          <p:nvPr/>
        </p:nvCxnSpPr>
        <p:spPr>
          <a:xfrm>
            <a:off x="4781550" y="547207"/>
            <a:ext cx="0" cy="5815493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cc14811cd2_3_3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2cc14811cd2_3_3"/>
          <p:cNvSpPr txBox="1"/>
          <p:nvPr/>
        </p:nvSpPr>
        <p:spPr>
          <a:xfrm>
            <a:off x="483750" y="659675"/>
            <a:ext cx="3000000" cy="60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{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"connectEnd":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"connectStart":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"decodedBodySize":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"deliveryType": "",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"domainLookupEnd":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"domainLookupStart":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</a:t>
            </a:r>
            <a:r>
              <a:rPr lang="en-US" sz="1200">
                <a:solidFill>
                  <a:srgbClr val="ECECEC"/>
                </a:solidFill>
                <a:highlight>
                  <a:srgbClr val="CC0000"/>
                </a:highlight>
                <a:latin typeface="Noto Sans"/>
                <a:ea typeface="Noto Sans"/>
                <a:cs typeface="Noto Sans"/>
                <a:sym typeface="Noto Sans"/>
              </a:rPr>
              <a:t>duration</a:t>
            </a: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": 181,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"encodedBodySize":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"entryType": "resource",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"fetchStart": 869.6999999880791,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"firstInterimResponseStart":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</a:t>
            </a:r>
            <a:r>
              <a:rPr lang="en-US" sz="1200">
                <a:solidFill>
                  <a:srgbClr val="ECECEC"/>
                </a:solidFill>
                <a:highlight>
                  <a:srgbClr val="CC0000"/>
                </a:highlight>
                <a:latin typeface="Noto Sans"/>
                <a:ea typeface="Noto Sans"/>
                <a:cs typeface="Noto Sans"/>
                <a:sym typeface="Noto Sans"/>
              </a:rPr>
              <a:t>initiatorType</a:t>
            </a: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": "css",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</a:t>
            </a:r>
            <a:r>
              <a:rPr lang="en-US" sz="1200">
                <a:solidFill>
                  <a:srgbClr val="ECECEC"/>
                </a:solidFill>
                <a:highlight>
                  <a:srgbClr val="CC0000"/>
                </a:highlight>
                <a:latin typeface="Noto Sans"/>
                <a:ea typeface="Noto Sans"/>
                <a:cs typeface="Noto Sans"/>
                <a:sym typeface="Noto Sans"/>
              </a:rPr>
              <a:t>name</a:t>
            </a: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": "https://www.gstatic.com/inputtools/images/tia.png",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"nextHopProtocol": "",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"redirectEnd":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"redirectStart":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"renderBlockingStatus": "non-blocking",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"requestStart":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"responseEnd": 1050.699999988079,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"responseStart":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</a:t>
            </a:r>
            <a:r>
              <a:rPr lang="en-US" sz="1200">
                <a:solidFill>
                  <a:srgbClr val="ECECEC"/>
                </a:solidFill>
                <a:highlight>
                  <a:srgbClr val="CC0000"/>
                </a:highlight>
                <a:latin typeface="Noto Sans"/>
                <a:ea typeface="Noto Sans"/>
                <a:cs typeface="Noto Sans"/>
                <a:sym typeface="Noto Sans"/>
              </a:rPr>
              <a:t>responseStatus</a:t>
            </a: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": 200,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"secureConnectionStart":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"serverTiming": [],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"startTime": 869.6999999880791,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"toJSON": {},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</a:t>
            </a:r>
            <a:r>
              <a:rPr lang="en-US" sz="1200">
                <a:solidFill>
                  <a:srgbClr val="ECECEC"/>
                </a:solidFill>
                <a:highlight>
                  <a:srgbClr val="CC0000"/>
                </a:highlight>
                <a:latin typeface="Noto Sans"/>
                <a:ea typeface="Noto Sans"/>
                <a:cs typeface="Noto Sans"/>
                <a:sym typeface="Noto Sans"/>
              </a:rPr>
              <a:t>transferSize</a:t>
            </a: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"workerStart": 0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},</a:t>
            </a:r>
            <a:endParaRPr/>
          </a:p>
        </p:txBody>
      </p:sp>
      <p:pic>
        <p:nvPicPr>
          <p:cNvPr id="216" name="Google Shape;216;g2cc14811cd2_3_3"/>
          <p:cNvPicPr preferRelativeResize="0"/>
          <p:nvPr/>
        </p:nvPicPr>
        <p:blipFill rotWithShape="1">
          <a:blip r:embed="rId3">
            <a:alphaModFix/>
          </a:blip>
          <a:srcRect b="49494" l="0" r="7295" t="0"/>
          <a:stretch/>
        </p:blipFill>
        <p:spPr>
          <a:xfrm>
            <a:off x="3808775" y="1826225"/>
            <a:ext cx="8225750" cy="38900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g2cc14811cd2_3_3"/>
          <p:cNvSpPr/>
          <p:nvPr/>
        </p:nvSpPr>
        <p:spPr>
          <a:xfrm>
            <a:off x="559950" y="6004200"/>
            <a:ext cx="1631400" cy="278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2cc14811cd2_3_3"/>
          <p:cNvSpPr/>
          <p:nvPr/>
        </p:nvSpPr>
        <p:spPr>
          <a:xfrm>
            <a:off x="594150" y="3324527"/>
            <a:ext cx="2779200" cy="375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2cc14811cd2_3_3"/>
          <p:cNvSpPr/>
          <p:nvPr/>
        </p:nvSpPr>
        <p:spPr>
          <a:xfrm>
            <a:off x="3808775" y="4419450"/>
            <a:ext cx="740100" cy="21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2cc14811cd2_3_3"/>
          <p:cNvSpPr/>
          <p:nvPr/>
        </p:nvSpPr>
        <p:spPr>
          <a:xfrm>
            <a:off x="6275175" y="4390875"/>
            <a:ext cx="740100" cy="21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2cc14811cd2_3_3"/>
          <p:cNvSpPr/>
          <p:nvPr/>
        </p:nvSpPr>
        <p:spPr>
          <a:xfrm>
            <a:off x="7069850" y="4390875"/>
            <a:ext cx="318300" cy="21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2cc14811cd2_3_3"/>
          <p:cNvSpPr/>
          <p:nvPr/>
        </p:nvSpPr>
        <p:spPr>
          <a:xfrm>
            <a:off x="8357125" y="4390875"/>
            <a:ext cx="414000" cy="21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2cc14811cd2_3_3"/>
          <p:cNvSpPr/>
          <p:nvPr/>
        </p:nvSpPr>
        <p:spPr>
          <a:xfrm>
            <a:off x="10109725" y="4390875"/>
            <a:ext cx="414000" cy="21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cc14811cd2_3_22"/>
          <p:cNvSpPr txBox="1"/>
          <p:nvPr/>
        </p:nvSpPr>
        <p:spPr>
          <a:xfrm>
            <a:off x="764824" y="840325"/>
            <a:ext cx="4338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크롤러 제작</a:t>
            </a:r>
            <a:endParaRPr b="1" i="0" sz="3500" u="none" cap="none" strike="noStrike">
              <a:solidFill>
                <a:schemeClr val="accent1"/>
              </a:solidFill>
            </a:endParaRPr>
          </a:p>
        </p:txBody>
      </p:sp>
      <p:sp>
        <p:nvSpPr>
          <p:cNvPr id="229" name="Google Shape;229;g2cc14811cd2_3_22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0" name="Google Shape;230;g2cc14811cd2_3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025" y="1530900"/>
            <a:ext cx="9282225" cy="648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2cc14811cd2_3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7350" y="1968000"/>
            <a:ext cx="4561651" cy="4663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cbea860420_0_15"/>
          <p:cNvSpPr txBox="1"/>
          <p:nvPr/>
        </p:nvSpPr>
        <p:spPr>
          <a:xfrm>
            <a:off x="764831" y="840334"/>
            <a:ext cx="3699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Firebase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2cbea860420_0_15"/>
          <p:cNvSpPr txBox="1"/>
          <p:nvPr/>
        </p:nvSpPr>
        <p:spPr>
          <a:xfrm>
            <a:off x="559975" y="420775"/>
            <a:ext cx="126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8" name="Google Shape;238;g2cbea860420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825" y="1528675"/>
            <a:ext cx="7534174" cy="490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2cbea860420_0_15"/>
          <p:cNvSpPr txBox="1"/>
          <p:nvPr/>
        </p:nvSpPr>
        <p:spPr>
          <a:xfrm>
            <a:off x="8499450" y="1566050"/>
            <a:ext cx="31107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프로젝트 생성 및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post, get, put, delete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하는 실습을 진행한 후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깃허브에 업로드</a:t>
            </a:r>
            <a:endParaRPr sz="2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cc14811cd2_0_2"/>
          <p:cNvSpPr txBox="1"/>
          <p:nvPr/>
        </p:nvSpPr>
        <p:spPr>
          <a:xfrm>
            <a:off x="764831" y="840334"/>
            <a:ext cx="3699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Firebase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2cc14811cd2_0_2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g2cc14811cd2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002" y="1955850"/>
            <a:ext cx="4946074" cy="3675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2cc14811cd2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9325" y="1918750"/>
            <a:ext cx="5117075" cy="367527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2cc14811cd2_0_2"/>
          <p:cNvSpPr/>
          <p:nvPr/>
        </p:nvSpPr>
        <p:spPr>
          <a:xfrm>
            <a:off x="1438400" y="3438975"/>
            <a:ext cx="2511900" cy="139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2cc14811cd2_0_2"/>
          <p:cNvSpPr/>
          <p:nvPr/>
        </p:nvSpPr>
        <p:spPr>
          <a:xfrm>
            <a:off x="7329375" y="3438975"/>
            <a:ext cx="2788200" cy="139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2cc14811cd2_0_2"/>
          <p:cNvSpPr txBox="1"/>
          <p:nvPr/>
        </p:nvSpPr>
        <p:spPr>
          <a:xfrm>
            <a:off x="764825" y="5857675"/>
            <a:ext cx="3110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update의 예시 </a:t>
            </a:r>
            <a:endParaRPr sz="2200"/>
          </a:p>
        </p:txBody>
      </p:sp>
      <p:cxnSp>
        <p:nvCxnSpPr>
          <p:cNvPr id="251" name="Google Shape;251;g2cc14811cd2_0_2"/>
          <p:cNvCxnSpPr/>
          <p:nvPr/>
        </p:nvCxnSpPr>
        <p:spPr>
          <a:xfrm>
            <a:off x="2109275" y="5222450"/>
            <a:ext cx="6318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g2cc14811cd2_0_2"/>
          <p:cNvCxnSpPr/>
          <p:nvPr/>
        </p:nvCxnSpPr>
        <p:spPr>
          <a:xfrm>
            <a:off x="7746325" y="5329725"/>
            <a:ext cx="6318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c392900d67_0_24"/>
          <p:cNvSpPr txBox="1"/>
          <p:nvPr/>
        </p:nvSpPr>
        <p:spPr>
          <a:xfrm>
            <a:off x="559956" y="675709"/>
            <a:ext cx="3699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RnR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Role &amp; Responsibility</a:t>
            </a:r>
            <a:endParaRPr b="0" i="0" sz="1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2c392900d67_0_24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59" name="Google Shape;259;g2c392900d67_0_24"/>
          <p:cNvGraphicFramePr/>
          <p:nvPr/>
        </p:nvGraphicFramePr>
        <p:xfrm>
          <a:off x="671620" y="14483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{9485C801-317A-4C3C-A542-32444239BB10}</a:tableStyleId>
              </a:tblPr>
              <a:tblGrid>
                <a:gridCol w="1319500"/>
                <a:gridCol w="3206525"/>
                <a:gridCol w="3206525"/>
                <a:gridCol w="3206525"/>
              </a:tblGrid>
              <a:tr h="1228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-3302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Malgun Gothic"/>
                        <a:buAutoNum type="arabicPeriod"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</a:rPr>
                        <a:t>탄소 배출량 계산 (결정 지은 수식 적용)</a:t>
                      </a:r>
                      <a:endParaRPr b="0" sz="1600">
                        <a:solidFill>
                          <a:schemeClr val="dk1"/>
                        </a:solidFill>
                      </a:endParaRPr>
                    </a:p>
                    <a:p>
                      <a:pPr indent="-3302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AutoNum type="arabicPeriod"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</a:rPr>
                        <a:t>웹페이지 제작</a:t>
                      </a:r>
                      <a:endParaRPr b="0"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  <a:tr h="366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1 (이준원)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2 (김화영)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3 (오승연)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9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개인별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/>
                        <a:t>웹페이지 탄소 배출량 계산(-4/18)</a:t>
                      </a:r>
                      <a:endParaRPr sz="16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/>
                        <a:t>탄소 등급 나누기(-4/20)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/>
                        <a:t>streamlit 웹페이지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 제작(-4/20)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firebase-python api 연동(-4/19)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streamlit </a:t>
                      </a:r>
                      <a:r>
                        <a:rPr lang="en-US" sz="1600"/>
                        <a:t>웹페이지 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제작(-4/20)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firebase-python api 연동(-4/19)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45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차주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데이터 분석 및 웹페이지별 탄소를 줄일 수 있는 개선안을 보여주는 기능 구현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9"/>
          <p:cNvSpPr/>
          <p:nvPr/>
        </p:nvSpPr>
        <p:spPr>
          <a:xfrm>
            <a:off x="7618178" y="1938679"/>
            <a:ext cx="4573822" cy="4919320"/>
          </a:xfrm>
          <a:custGeom>
            <a:rect b="b" l="l" r="r" t="t"/>
            <a:pathLst>
              <a:path extrusionOk="0" h="4919320" w="4573822">
                <a:moveTo>
                  <a:pt x="3501958" y="0"/>
                </a:moveTo>
                <a:cubicBezTo>
                  <a:pt x="3864598" y="0"/>
                  <a:pt x="4214363" y="55121"/>
                  <a:pt x="4543333" y="157441"/>
                </a:cubicBezTo>
                <a:lnTo>
                  <a:pt x="4573822" y="167758"/>
                </a:lnTo>
                <a:lnTo>
                  <a:pt x="4573822" y="4919320"/>
                </a:lnTo>
                <a:lnTo>
                  <a:pt x="301331" y="4919320"/>
                </a:lnTo>
                <a:lnTo>
                  <a:pt x="275202" y="4865078"/>
                </a:lnTo>
                <a:cubicBezTo>
                  <a:pt x="97993" y="4446110"/>
                  <a:pt x="0" y="3985478"/>
                  <a:pt x="0" y="3501958"/>
                </a:cubicBezTo>
                <a:cubicBezTo>
                  <a:pt x="0" y="1567880"/>
                  <a:pt x="1567880" y="0"/>
                  <a:pt x="3501958" y="0"/>
                </a:cubicBezTo>
                <a:close/>
              </a:path>
            </a:pathLst>
          </a:custGeom>
          <a:noFill/>
          <a:ln cap="flat" cmpd="sng" w="127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65" name="Google Shape;265;p19"/>
          <p:cNvGrpSpPr/>
          <p:nvPr/>
        </p:nvGrpSpPr>
        <p:grpSpPr>
          <a:xfrm>
            <a:off x="1356383" y="1245704"/>
            <a:ext cx="5494203" cy="1200505"/>
            <a:chOff x="1264988" y="931333"/>
            <a:chExt cx="4876800" cy="1065600"/>
          </a:xfrm>
        </p:grpSpPr>
        <p:sp>
          <p:nvSpPr>
            <p:cNvPr id="266" name="Google Shape;266;p19"/>
            <p:cNvSpPr txBox="1"/>
            <p:nvPr/>
          </p:nvSpPr>
          <p:spPr>
            <a:xfrm>
              <a:off x="1264988" y="931333"/>
              <a:ext cx="4876800" cy="106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00"/>
                <a:buFont typeface="Arial"/>
                <a:buNone/>
              </a:pPr>
              <a:r>
                <a:rPr b="0" i="0" lang="en-US" sz="7200" u="none" cap="none" strike="noStrike">
                  <a:solidFill>
                    <a:srgbClr val="5BAD5B"/>
                  </a:solidFill>
                  <a:latin typeface="Arial"/>
                  <a:ea typeface="Arial"/>
                  <a:cs typeface="Arial"/>
                  <a:sym typeface="Arial"/>
                </a:rPr>
                <a:t>감사합니다</a:t>
              </a:r>
              <a:endParaRPr b="0" i="0" sz="7200" u="none" cap="none" strike="noStrike">
                <a:solidFill>
                  <a:srgbClr val="5BAD5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9"/>
            <p:cNvSpPr/>
            <p:nvPr/>
          </p:nvSpPr>
          <p:spPr>
            <a:xfrm>
              <a:off x="5756453" y="1587183"/>
              <a:ext cx="144000" cy="144000"/>
            </a:xfrm>
            <a:prstGeom prst="ellipse">
              <a:avLst/>
            </a:prstGeom>
            <a:solidFill>
              <a:srgbClr val="70AD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rgbClr val="70AD47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68" name="Google Shape;268;p19"/>
          <p:cNvSpPr/>
          <p:nvPr/>
        </p:nvSpPr>
        <p:spPr>
          <a:xfrm>
            <a:off x="0" y="6756400"/>
            <a:ext cx="12192000" cy="10170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9" name="Google Shape;269;p19"/>
          <p:cNvSpPr/>
          <p:nvPr/>
        </p:nvSpPr>
        <p:spPr>
          <a:xfrm>
            <a:off x="-1" y="1076473"/>
            <a:ext cx="979557" cy="1959112"/>
          </a:xfrm>
          <a:custGeom>
            <a:rect b="b" l="l" r="r" t="t"/>
            <a:pathLst>
              <a:path extrusionOk="0" h="1959112" w="979557">
                <a:moveTo>
                  <a:pt x="1" y="0"/>
                </a:moveTo>
                <a:cubicBezTo>
                  <a:pt x="540995" y="0"/>
                  <a:pt x="979557" y="438562"/>
                  <a:pt x="979557" y="979556"/>
                </a:cubicBezTo>
                <a:cubicBezTo>
                  <a:pt x="979557" y="1520550"/>
                  <a:pt x="540995" y="1959112"/>
                  <a:pt x="1" y="1959112"/>
                </a:cubicBezTo>
                <a:lnTo>
                  <a:pt x="0" y="1959112"/>
                </a:lnTo>
                <a:lnTo>
                  <a:pt x="0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70" name="Google Shape;27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20266" y="5147563"/>
            <a:ext cx="414605" cy="1270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6416445" y="1062585"/>
            <a:ext cx="5780770" cy="5693814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19"/>
          <p:cNvSpPr/>
          <p:nvPr/>
        </p:nvSpPr>
        <p:spPr>
          <a:xfrm>
            <a:off x="11265362" y="1829637"/>
            <a:ext cx="308400" cy="308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3" name="Google Shape;273;p19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"/>
          <p:cNvSpPr txBox="1"/>
          <p:nvPr/>
        </p:nvSpPr>
        <p:spPr>
          <a:xfrm>
            <a:off x="559441" y="377613"/>
            <a:ext cx="1101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FFFFF4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Carbon-Free</a:t>
            </a:r>
            <a:endParaRPr b="0" i="0" sz="900" u="none" cap="none" strike="noStrike">
              <a:solidFill>
                <a:srgbClr val="FFFFF4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35" name="Google Shape;135;p3"/>
          <p:cNvSpPr txBox="1"/>
          <p:nvPr/>
        </p:nvSpPr>
        <p:spPr>
          <a:xfrm>
            <a:off x="559441" y="1598512"/>
            <a:ext cx="724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"/>
          <p:cNvSpPr txBox="1"/>
          <p:nvPr/>
        </p:nvSpPr>
        <p:spPr>
          <a:xfrm>
            <a:off x="1561287" y="1598512"/>
            <a:ext cx="3334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4"/>
                </a:solidFill>
                <a:latin typeface="Arial"/>
                <a:ea typeface="Arial"/>
                <a:cs typeface="Arial"/>
                <a:sym typeface="Arial"/>
              </a:rPr>
              <a:t>주제</a:t>
            </a:r>
            <a:endParaRPr b="0" i="0" sz="5000" u="none" cap="none" strike="noStrike">
              <a:solidFill>
                <a:srgbClr val="FFFF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" name="Google Shape;137;p3"/>
          <p:cNvGrpSpPr/>
          <p:nvPr/>
        </p:nvGrpSpPr>
        <p:grpSpPr>
          <a:xfrm>
            <a:off x="11416557" y="421029"/>
            <a:ext cx="216000" cy="144000"/>
            <a:chOff x="11685270" y="508740"/>
            <a:chExt cx="285750" cy="232410"/>
          </a:xfrm>
        </p:grpSpPr>
        <p:cxnSp>
          <p:nvCxnSpPr>
            <p:cNvPr id="138" name="Google Shape;138;p3"/>
            <p:cNvCxnSpPr/>
            <p:nvPr/>
          </p:nvCxnSpPr>
          <p:spPr>
            <a:xfrm>
              <a:off x="11685270" y="50874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" name="Google Shape;139;p3"/>
            <p:cNvCxnSpPr/>
            <p:nvPr/>
          </p:nvCxnSpPr>
          <p:spPr>
            <a:xfrm>
              <a:off x="11685270" y="74115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3"/>
            <p:cNvCxnSpPr/>
            <p:nvPr/>
          </p:nvCxnSpPr>
          <p:spPr>
            <a:xfrm>
              <a:off x="11765280" y="624945"/>
              <a:ext cx="20574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41" name="Google Shape;141;p3"/>
          <p:cNvGrpSpPr/>
          <p:nvPr/>
        </p:nvGrpSpPr>
        <p:grpSpPr>
          <a:xfrm>
            <a:off x="1561287" y="5645324"/>
            <a:ext cx="1112886" cy="272460"/>
            <a:chOff x="8938941" y="2214065"/>
            <a:chExt cx="3383544" cy="828368"/>
          </a:xfrm>
        </p:grpSpPr>
        <p:sp>
          <p:nvSpPr>
            <p:cNvPr id="142" name="Google Shape;142;p3"/>
            <p:cNvSpPr/>
            <p:nvPr/>
          </p:nvSpPr>
          <p:spPr>
            <a:xfrm>
              <a:off x="11479105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0209023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8938941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45" name="Google Shape;145;p3"/>
          <p:cNvGrpSpPr/>
          <p:nvPr/>
        </p:nvGrpSpPr>
        <p:grpSpPr>
          <a:xfrm>
            <a:off x="2961956" y="3974602"/>
            <a:ext cx="9230789" cy="1822533"/>
            <a:chOff x="7386322" y="3126226"/>
            <a:chExt cx="4805700" cy="1215265"/>
          </a:xfrm>
        </p:grpSpPr>
        <p:sp>
          <p:nvSpPr>
            <p:cNvPr id="146" name="Google Shape;146;p3"/>
            <p:cNvSpPr/>
            <p:nvPr/>
          </p:nvSpPr>
          <p:spPr>
            <a:xfrm>
              <a:off x="8473460" y="3126226"/>
              <a:ext cx="35082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108000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클라우드 내 웹사이트의 탄소배출량을 </a:t>
              </a:r>
              <a:endParaRPr b="0" i="0" sz="21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예측하는 기술 개발</a:t>
              </a:r>
              <a:endParaRPr b="0" i="0" sz="2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7" name="Google Shape;147;p3"/>
            <p:cNvSpPr txBox="1"/>
            <p:nvPr/>
          </p:nvSpPr>
          <p:spPr>
            <a:xfrm>
              <a:off x="7386322" y="3141621"/>
              <a:ext cx="10326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200" u="none" cap="none" strike="noStrike">
                  <a:solidFill>
                    <a:srgbClr val="FDF59C"/>
                  </a:solidFill>
                  <a:latin typeface="Noto Sans"/>
                  <a:ea typeface="Noto Sans"/>
                  <a:cs typeface="Noto Sans"/>
                  <a:sym typeface="Noto Sans"/>
                </a:rPr>
                <a:t>Main </a:t>
              </a:r>
              <a:r>
                <a:rPr b="1" i="0" lang="en-US" sz="2200" u="none" cap="none" strike="noStrike">
                  <a:solidFill>
                    <a:srgbClr val="FDF59C"/>
                  </a:solidFill>
                  <a:latin typeface="Noto Sans"/>
                  <a:ea typeface="Noto Sans"/>
                  <a:cs typeface="Noto Sans"/>
                  <a:sym typeface="Noto Sans"/>
                </a:rPr>
                <a:t>(03)</a:t>
              </a:r>
              <a:endParaRPr b="1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8" name="Google Shape;148;p3"/>
            <p:cNvCxnSpPr/>
            <p:nvPr/>
          </p:nvCxnSpPr>
          <p:spPr>
            <a:xfrm>
              <a:off x="7386322" y="4341491"/>
              <a:ext cx="48057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cbea860420_0_35"/>
          <p:cNvSpPr txBox="1"/>
          <p:nvPr/>
        </p:nvSpPr>
        <p:spPr>
          <a:xfrm>
            <a:off x="764831" y="840334"/>
            <a:ext cx="369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300">
                <a:solidFill>
                  <a:schemeClr val="accent1"/>
                </a:solidFill>
              </a:rPr>
              <a:t>목차</a:t>
            </a:r>
            <a:endParaRPr b="1" i="0" sz="3300" u="none" cap="none" strike="noStrike">
              <a:solidFill>
                <a:schemeClr val="accent1"/>
              </a:solidFill>
            </a:endParaRPr>
          </a:p>
        </p:txBody>
      </p:sp>
      <p:sp>
        <p:nvSpPr>
          <p:cNvPr id="154" name="Google Shape;154;g2cbea860420_0_35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g2cbea860420_0_35"/>
          <p:cNvSpPr txBox="1"/>
          <p:nvPr/>
        </p:nvSpPr>
        <p:spPr>
          <a:xfrm>
            <a:off x="969660" y="1836775"/>
            <a:ext cx="69186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lang="en-US" sz="2400">
                <a:solidFill>
                  <a:schemeClr val="dk1"/>
                </a:solidFill>
              </a:rPr>
              <a:t>데이터 수집</a:t>
            </a:r>
            <a:endParaRPr b="1" sz="2400">
              <a:solidFill>
                <a:schemeClr val="dk1"/>
              </a:solidFill>
            </a:endParaRPr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lang="en-US" sz="2400">
                <a:solidFill>
                  <a:schemeClr val="dk1"/>
                </a:solidFill>
              </a:rPr>
              <a:t>크롤러 제작</a:t>
            </a:r>
            <a:endParaRPr b="1" sz="2400">
              <a:solidFill>
                <a:schemeClr val="dk1"/>
              </a:solidFill>
            </a:endParaRPr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RnR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cbea860420_0_45"/>
          <p:cNvSpPr txBox="1"/>
          <p:nvPr/>
        </p:nvSpPr>
        <p:spPr>
          <a:xfrm>
            <a:off x="764827" y="840325"/>
            <a:ext cx="10359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수집</a:t>
            </a:r>
            <a:endParaRPr b="1" i="0" sz="3500" u="none" cap="none" strike="noStrike">
              <a:solidFill>
                <a:schemeClr val="accent1"/>
              </a:solidFill>
            </a:endParaRPr>
          </a:p>
        </p:txBody>
      </p:sp>
      <p:sp>
        <p:nvSpPr>
          <p:cNvPr id="161" name="Google Shape;161;g2cbea860420_0_45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2cbea860420_0_45"/>
          <p:cNvSpPr txBox="1"/>
          <p:nvPr/>
        </p:nvSpPr>
        <p:spPr>
          <a:xfrm>
            <a:off x="894775" y="1752550"/>
            <a:ext cx="4964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500개 이상의 웹사이트 링크 수집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크롤러에 넣어서 최종적인 데이터셋 확보</a:t>
            </a:r>
            <a:endParaRPr sz="2200"/>
          </a:p>
        </p:txBody>
      </p:sp>
      <p:pic>
        <p:nvPicPr>
          <p:cNvPr id="163" name="Google Shape;163;g2cbea860420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1200" y="840325"/>
            <a:ext cx="4731925" cy="566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cc14811cd2_3_33"/>
          <p:cNvSpPr txBox="1"/>
          <p:nvPr/>
        </p:nvSpPr>
        <p:spPr>
          <a:xfrm>
            <a:off x="764824" y="840325"/>
            <a:ext cx="4338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크롤러 제작</a:t>
            </a:r>
            <a:endParaRPr b="1" i="0" sz="3500" u="none" cap="none" strike="noStrike">
              <a:solidFill>
                <a:schemeClr val="accent1"/>
              </a:solidFill>
            </a:endParaRPr>
          </a:p>
        </p:txBody>
      </p:sp>
      <p:sp>
        <p:nvSpPr>
          <p:cNvPr id="169" name="Google Shape;169;g2cc14811cd2_3_33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2cc14811cd2_3_33"/>
          <p:cNvSpPr txBox="1"/>
          <p:nvPr/>
        </p:nvSpPr>
        <p:spPr>
          <a:xfrm>
            <a:off x="894775" y="1752550"/>
            <a:ext cx="10051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직접 개발자도구 탭을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크롤링하는것은 불가능함.</a:t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171" name="Google Shape;171;g2cc14811cd2_3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7475" y="840325"/>
            <a:ext cx="6504999" cy="564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cc14811cd2_3_56"/>
          <p:cNvSpPr txBox="1"/>
          <p:nvPr/>
        </p:nvSpPr>
        <p:spPr>
          <a:xfrm>
            <a:off x="764824" y="840325"/>
            <a:ext cx="4338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크롤러 제작</a:t>
            </a:r>
            <a:endParaRPr b="1" i="0" sz="3500" u="none" cap="none" strike="noStrike">
              <a:solidFill>
                <a:schemeClr val="accent1"/>
              </a:solidFill>
            </a:endParaRPr>
          </a:p>
        </p:txBody>
      </p:sp>
      <p:sp>
        <p:nvSpPr>
          <p:cNvPr id="177" name="Google Shape;177;g2cc14811cd2_3_56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2cc14811cd2_3_56"/>
          <p:cNvSpPr txBox="1"/>
          <p:nvPr/>
        </p:nvSpPr>
        <p:spPr>
          <a:xfrm>
            <a:off x="894775" y="1752550"/>
            <a:ext cx="10051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지원하는 라이브러리를 뒤적였으나, 원하는 네트워크 탭의 정보를 가져오는 라이브러리는 X.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179" name="Google Shape;179;g2cc14811cd2_3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50" y="2552275"/>
            <a:ext cx="7951421" cy="430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2cc14811cd2_3_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2472" y="3071625"/>
            <a:ext cx="6783477" cy="237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cbea860420_0_9"/>
          <p:cNvSpPr txBox="1"/>
          <p:nvPr/>
        </p:nvSpPr>
        <p:spPr>
          <a:xfrm>
            <a:off x="764824" y="840325"/>
            <a:ext cx="4338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크롤러 제작</a:t>
            </a:r>
            <a:endParaRPr b="1" i="0" sz="3500" u="none" cap="none" strike="noStrike">
              <a:solidFill>
                <a:schemeClr val="accent1"/>
              </a:solidFill>
            </a:endParaRPr>
          </a:p>
        </p:txBody>
      </p:sp>
      <p:sp>
        <p:nvSpPr>
          <p:cNvPr id="186" name="Google Shape;186;g2cbea860420_0_9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2cbea860420_0_9"/>
          <p:cNvSpPr txBox="1"/>
          <p:nvPr/>
        </p:nvSpPr>
        <p:spPr>
          <a:xfrm>
            <a:off x="894775" y="1752550"/>
            <a:ext cx="100515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따라서 해당 페이지의 모든 쿼리를 1차적으로 가져온 후, 네트워크 탭의 정보들만 찾아서 가공할 생각.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188" name="Google Shape;188;g2cbea860420_0_9"/>
          <p:cNvPicPr preferRelativeResize="0"/>
          <p:nvPr/>
        </p:nvPicPr>
        <p:blipFill rotWithShape="1">
          <a:blip r:embed="rId3">
            <a:alphaModFix/>
          </a:blip>
          <a:srcRect b="0" l="0" r="1409" t="0"/>
          <a:stretch/>
        </p:blipFill>
        <p:spPr>
          <a:xfrm>
            <a:off x="178950" y="3079325"/>
            <a:ext cx="5618775" cy="299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g2cbea860420_0_9"/>
          <p:cNvPicPr preferRelativeResize="0"/>
          <p:nvPr/>
        </p:nvPicPr>
        <p:blipFill rotWithShape="1">
          <a:blip r:embed="rId4">
            <a:alphaModFix/>
          </a:blip>
          <a:srcRect b="0" l="1800" r="2404" t="0"/>
          <a:stretch/>
        </p:blipFill>
        <p:spPr>
          <a:xfrm>
            <a:off x="5854125" y="3079325"/>
            <a:ext cx="6215051" cy="299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cc14811cd2_5_0"/>
          <p:cNvSpPr txBox="1"/>
          <p:nvPr/>
        </p:nvSpPr>
        <p:spPr>
          <a:xfrm>
            <a:off x="764824" y="840325"/>
            <a:ext cx="4338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크롤러 제작</a:t>
            </a:r>
            <a:endParaRPr b="1" i="0" sz="3500" u="none" cap="none" strike="noStrike">
              <a:solidFill>
                <a:schemeClr val="accent1"/>
              </a:solidFill>
            </a:endParaRPr>
          </a:p>
        </p:txBody>
      </p:sp>
      <p:sp>
        <p:nvSpPr>
          <p:cNvPr id="195" name="Google Shape;195;g2cc14811cd2_5_0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2cc14811cd2_5_0"/>
          <p:cNvSpPr txBox="1"/>
          <p:nvPr/>
        </p:nvSpPr>
        <p:spPr>
          <a:xfrm>
            <a:off x="894775" y="1752550"/>
            <a:ext cx="100515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따라서 해당 페이지의 모든 쿼리를 1차적으로 가져온 후,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네트워크 탭의 정보들만 찾아서 가공할 생각.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네트워크 탭 정보 구간 파싱완료.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197" name="Google Shape;197;g2cc14811cd2_5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694607"/>
            <a:ext cx="11887201" cy="2310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cc14811cd2_3_45"/>
          <p:cNvSpPr txBox="1"/>
          <p:nvPr/>
        </p:nvSpPr>
        <p:spPr>
          <a:xfrm>
            <a:off x="764824" y="840325"/>
            <a:ext cx="4338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크롤러 제작</a:t>
            </a:r>
            <a:endParaRPr b="1" i="0" sz="3500" u="none" cap="none" strike="noStrike">
              <a:solidFill>
                <a:schemeClr val="accent1"/>
              </a:solidFill>
            </a:endParaRPr>
          </a:p>
        </p:txBody>
      </p:sp>
      <p:sp>
        <p:nvSpPr>
          <p:cNvPr id="203" name="Google Shape;203;g2cc14811cd2_3_45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2cc14811cd2_3_45"/>
          <p:cNvSpPr txBox="1"/>
          <p:nvPr/>
        </p:nvSpPr>
        <p:spPr>
          <a:xfrm>
            <a:off x="265325" y="1247325"/>
            <a:ext cx="4735200" cy="57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{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"connectEnd":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"connectStart":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"decodedBodySize":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"deliveryType": "",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"domainLookupEnd":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"domainLookupStart":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"duration": 181,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"encodedBodySize":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"entryType": "resource",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"fetchStart": 869.6999999880791,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"firstInterimResponseStart":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"initiatorType": "css",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"name": "https://www.gstatic.com/inputtools/images/tia.png",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"nextHopProtocol": "",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"redirectEnd":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"redirectStart":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"renderBlockingStatus": "non-blocking",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"requestStart":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"responseEnd": 1050.699999988079,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"responseStart":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"responseStatus": 200,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"secureConnectionStart":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"serverTiming": [],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"startTime": 869.6999999880791,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"toJSON": {},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"transferSize": 0,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  "workerStart": 0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ECECEC"/>
                </a:solidFill>
                <a:highlight>
                  <a:srgbClr val="212121"/>
                </a:highlight>
                <a:latin typeface="Noto Sans"/>
                <a:ea typeface="Noto Sans"/>
                <a:cs typeface="Noto Sans"/>
                <a:sym typeface="Noto Sans"/>
              </a:rPr>
              <a:t>  },</a:t>
            </a:r>
            <a:endParaRPr/>
          </a:p>
        </p:txBody>
      </p:sp>
      <p:sp>
        <p:nvSpPr>
          <p:cNvPr id="205" name="Google Shape;205;g2cc14811cd2_3_45"/>
          <p:cNvSpPr/>
          <p:nvPr/>
        </p:nvSpPr>
        <p:spPr>
          <a:xfrm>
            <a:off x="3673400" y="4149850"/>
            <a:ext cx="972900" cy="486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g2cc14811cd2_3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7900" y="840325"/>
            <a:ext cx="6504999" cy="56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2cc14811cd2_3_45"/>
          <p:cNvSpPr/>
          <p:nvPr/>
        </p:nvSpPr>
        <p:spPr>
          <a:xfrm>
            <a:off x="4882950" y="4134250"/>
            <a:ext cx="6474900" cy="2127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2cc14811cd2_3_45"/>
          <p:cNvSpPr/>
          <p:nvPr/>
        </p:nvSpPr>
        <p:spPr>
          <a:xfrm>
            <a:off x="4882950" y="6274525"/>
            <a:ext cx="740100" cy="2127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2cc14811cd2_3_45"/>
          <p:cNvSpPr txBox="1"/>
          <p:nvPr/>
        </p:nvSpPr>
        <p:spPr>
          <a:xfrm>
            <a:off x="3054700" y="1535225"/>
            <a:ext cx="17370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request</a:t>
            </a:r>
            <a:r>
              <a:rPr lang="en-US"/>
              <a:t> 하나</a:t>
            </a:r>
            <a:r>
              <a:rPr lang="en-US"/>
              <a:t>당 27개의 파라미터</a:t>
            </a:r>
            <a:br>
              <a:rPr lang="en-US"/>
            </a:br>
            <a:br>
              <a:rPr lang="en-US"/>
            </a:br>
            <a:r>
              <a:rPr lang="en-US"/>
              <a:t>URL 하나당 수십~수백개의 </a:t>
            </a:r>
            <a:r>
              <a:rPr lang="en-US" u="sng"/>
              <a:t>requests</a:t>
            </a:r>
            <a:endParaRPr u="sng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사용자 지정 1">
      <a:dk1>
        <a:srgbClr val="000000"/>
      </a:dk1>
      <a:lt1>
        <a:srgbClr val="FFFFFF"/>
      </a:lt1>
      <a:dk2>
        <a:srgbClr val="444D26"/>
      </a:dk2>
      <a:lt2>
        <a:srgbClr val="FEFAC9"/>
      </a:lt2>
      <a:accent1>
        <a:srgbClr val="5BAD5B"/>
      </a:accent1>
      <a:accent2>
        <a:srgbClr val="FF6A6E"/>
      </a:accent2>
      <a:accent3>
        <a:srgbClr val="FFC637"/>
      </a:accent3>
      <a:accent4>
        <a:srgbClr val="FCFCF4"/>
      </a:accent4>
      <a:accent5>
        <a:srgbClr val="9C85C0"/>
      </a:accent5>
      <a:accent6>
        <a:srgbClr val="98C8E2"/>
      </a:accent6>
      <a:hlink>
        <a:srgbClr val="8E58B6"/>
      </a:hlink>
      <a:folHlink>
        <a:srgbClr val="7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2022-02-18T06:05:33Z</dcterms:created>
  <dc:creator>윤상림</dc:creator>
</cp:coreProperties>
</file>